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2" r:id="rId2"/>
  </p:sldMasterIdLst>
  <p:sldIdLst>
    <p:sldId id="256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Bebas Neue" panose="020B0606020202050201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Montserrat Light" panose="020B0604020202020204" charset="0"/>
      <p:regular r:id="rId20"/>
      <p:italic r:id="rId21"/>
    </p:embeddedFont>
    <p:embeddedFont>
      <p:font typeface="Poppins Medium" panose="020B0604020202020204" charset="0"/>
      <p:regular r:id="rId22"/>
      <p:italic r:id="rId23"/>
    </p:embeddedFont>
    <p:embeddedFont>
      <p:font typeface="Poppins SemiBold" panose="020B0604020202020204" charset="0"/>
      <p:bold r:id="rId24"/>
      <p:boldItalic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11E"/>
    <a:srgbClr val="063D63"/>
    <a:srgbClr val="AFB135"/>
    <a:srgbClr val="2F2E33"/>
    <a:srgbClr val="395199"/>
    <a:srgbClr val="FFA52E"/>
    <a:srgbClr val="F73D19"/>
    <a:srgbClr val="04162E"/>
    <a:srgbClr val="2874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3" autoAdjust="0"/>
    <p:restoredTop sz="94660"/>
  </p:normalViewPr>
  <p:slideViewPr>
    <p:cSldViewPr snapToGrid="0">
      <p:cViewPr varScale="1">
        <p:scale>
          <a:sx n="70" d="100"/>
          <a:sy n="70" d="100"/>
        </p:scale>
        <p:origin x="9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font" Target="fonts/font9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2.fntdata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921E-3E53-4F3C-B97F-523117DF2B5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710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921E-3E53-4F3C-B97F-523117DF2B5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552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921E-3E53-4F3C-B97F-523117DF2B5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6867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E5BC-6581-4CF7-A31E-FDB830CD30E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4904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E5BC-6581-4CF7-A31E-FDB830CD30E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1818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E5BC-6581-4CF7-A31E-FDB830CD30E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7402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E5BC-6581-4CF7-A31E-FDB830CD30E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2630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E5BC-6581-4CF7-A31E-FDB830CD30E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7544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E5BC-6581-4CF7-A31E-FDB830CD30E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1268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E5BC-6581-4CF7-A31E-FDB830CD30E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129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E5BC-6581-4CF7-A31E-FDB830CD30E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232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38175"/>
            <a:ext cx="10515600" cy="105251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921E-3E53-4F3C-B97F-523117DF2B5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1619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E5BC-6581-4CF7-A31E-FDB830CD30E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0612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E5BC-6581-4CF7-A31E-FDB830CD30E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1088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E5BC-6581-4CF7-A31E-FDB830CD30E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055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921E-3E53-4F3C-B97F-523117DF2B5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55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921E-3E53-4F3C-B97F-523117DF2B5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520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921E-3E53-4F3C-B97F-523117DF2B5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057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921E-3E53-4F3C-B97F-523117DF2B5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275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921E-3E53-4F3C-B97F-523117DF2B5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696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921E-3E53-4F3C-B97F-523117DF2B5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637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921E-3E53-4F3C-B97F-523117DF2B5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10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B921E-3E53-4F3C-B97F-523117DF2B5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760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bg1"/>
          </a:solidFill>
          <a:latin typeface="Poppins SemiBold" panose="00000700000000000000" pitchFamily="50" charset="0"/>
          <a:ea typeface="+mj-ea"/>
          <a:cs typeface="Poppins SemiBold" panose="00000700000000000000" pitchFamily="50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rgbClr val="FFA52E"/>
          </a:solidFill>
          <a:latin typeface="Poppins Medium" panose="00000600000000000000" pitchFamily="50" charset="0"/>
          <a:ea typeface="Roboto Slab" pitchFamily="2" charset="0"/>
          <a:cs typeface="Poppins Medium" panose="00000600000000000000" pitchFamily="50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FFA52E"/>
          </a:solidFill>
          <a:latin typeface="Poppins Medium" panose="00000600000000000000" pitchFamily="50" charset="0"/>
          <a:ea typeface="Roboto Slab" pitchFamily="2" charset="0"/>
          <a:cs typeface="Poppins Medium" panose="00000600000000000000" pitchFamily="50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FFA52E"/>
          </a:solidFill>
          <a:latin typeface="Poppins Medium" panose="00000600000000000000" pitchFamily="50" charset="0"/>
          <a:ea typeface="Roboto Slab" pitchFamily="2" charset="0"/>
          <a:cs typeface="Poppins Medium" panose="00000600000000000000" pitchFamily="50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FFA52E"/>
          </a:solidFill>
          <a:latin typeface="Poppins Medium" panose="00000600000000000000" pitchFamily="50" charset="0"/>
          <a:ea typeface="Roboto Slab" pitchFamily="2" charset="0"/>
          <a:cs typeface="Poppins Medium" panose="00000600000000000000" pitchFamily="50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FFA52E"/>
          </a:solidFill>
          <a:latin typeface="Poppins Medium" panose="00000600000000000000" pitchFamily="50" charset="0"/>
          <a:ea typeface="Roboto Slab" pitchFamily="2" charset="0"/>
          <a:cs typeface="Poppins Medium" panose="00000600000000000000" pitchFamily="50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CDE5BC-6581-4CF7-A31E-FDB830CD30E9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927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44072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42925"/>
            <a:ext cx="10515600" cy="1147763"/>
          </a:xfrm>
        </p:spPr>
        <p:txBody>
          <a:bodyPr>
            <a:normAutofit/>
          </a:bodyPr>
          <a:lstStyle/>
          <a:p>
            <a:r>
              <a:rPr lang="en-US" dirty="0"/>
              <a:t>Chapter 5- Troubleshooting Methods</a:t>
            </a:r>
            <a:endParaRPr lang="en-US" dirty="0">
              <a:solidFill>
                <a:srgbClr val="063D63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 Top-down approach</a:t>
            </a:r>
          </a:p>
          <a:p>
            <a:r>
              <a:rPr lang="en-US" sz="3600" dirty="0"/>
              <a:t> Bottom-up approach</a:t>
            </a:r>
          </a:p>
          <a:p>
            <a:r>
              <a:rPr lang="en-US" sz="3600" dirty="0"/>
              <a:t> Divide-and-conquer</a:t>
            </a:r>
            <a:endParaRPr lang="en-US" sz="3600" dirty="0">
              <a:solidFill>
                <a:srgbClr val="00111E"/>
              </a:solidFill>
              <a:latin typeface="Montserrat Light" panose="000004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1891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Chapter 5</a:t>
            </a:r>
            <a:br>
              <a:rPr lang="en-US" sz="5400" dirty="0"/>
            </a:br>
            <a:r>
              <a:rPr lang="en-US" sz="5400" dirty="0"/>
              <a:t>Network Commands</a:t>
            </a:r>
            <a:endParaRPr lang="en-US" sz="5400" dirty="0">
              <a:latin typeface="Bebas Neue" panose="020B0606020202050201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rgbClr val="AFB135"/>
                </a:solidFill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Network and Security Fundamentals </a:t>
            </a:r>
          </a:p>
          <a:p>
            <a:endParaRPr lang="en-US" dirty="0">
              <a:solidFill>
                <a:srgbClr val="AFB135"/>
              </a:solidFill>
              <a:latin typeface="Montserrat Light" panose="000004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241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42925"/>
            <a:ext cx="10515600" cy="11477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63D63"/>
                </a:solidFill>
                <a:latin typeface="Bebas Neue" panose="020B0606020202050201" pitchFamily="34" charset="0"/>
              </a:rPr>
              <a:t>Objectives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Explain the use of a graphical user interface (GUI) and command line interface (CLI)</a:t>
            </a:r>
            <a:br>
              <a:rPr lang="en-US" dirty="0"/>
            </a:br>
            <a:endParaRPr lang="en-US" dirty="0"/>
          </a:p>
          <a:p>
            <a:r>
              <a:rPr lang="en-US" dirty="0"/>
              <a:t>Describe Transmission Control Protocol/Internet Protocol (TCP/IP) commands including ping, ipconfig, and tracert</a:t>
            </a:r>
            <a:br>
              <a:rPr lang="en-US" dirty="0"/>
            </a:br>
            <a:endParaRPr lang="en-US" dirty="0"/>
          </a:p>
          <a:p>
            <a:r>
              <a:rPr lang="en-US" dirty="0"/>
              <a:t>Identify the best command to use in a troubleshooting scenario</a:t>
            </a:r>
            <a:br>
              <a:rPr lang="en-US" dirty="0"/>
            </a:br>
            <a:endParaRPr lang="en-US" dirty="0"/>
          </a:p>
          <a:p>
            <a:r>
              <a:rPr lang="en-US" dirty="0"/>
              <a:t>Describe network troubleshooting methods and approaches</a:t>
            </a:r>
          </a:p>
          <a:p>
            <a:endParaRPr lang="en-US" sz="2400" dirty="0">
              <a:solidFill>
                <a:srgbClr val="00111E"/>
              </a:solidFill>
              <a:latin typeface="Montserrat Light" panose="000004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670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42925"/>
            <a:ext cx="10515600" cy="1147763"/>
          </a:xfrm>
        </p:spPr>
        <p:txBody>
          <a:bodyPr>
            <a:normAutofit/>
          </a:bodyPr>
          <a:lstStyle/>
          <a:p>
            <a:r>
              <a:rPr lang="en-US" dirty="0"/>
              <a:t>Chapter 5- GUI and CLI</a:t>
            </a:r>
            <a:endParaRPr lang="en-US" dirty="0">
              <a:solidFill>
                <a:srgbClr val="063D63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rgbClr val="00111E"/>
                </a:solidFill>
              </a:rPr>
              <a:t>GUI-</a:t>
            </a:r>
            <a:r>
              <a:rPr lang="en-US" sz="3600" dirty="0">
                <a:solidFill>
                  <a:srgbClr val="00111E"/>
                </a:solidFill>
              </a:rPr>
              <a:t> Graphical User Interface </a:t>
            </a:r>
          </a:p>
          <a:p>
            <a:pPr marL="0" indent="0">
              <a:buNone/>
            </a:pPr>
            <a:endParaRPr lang="en-US" sz="3600" dirty="0">
              <a:solidFill>
                <a:srgbClr val="00111E"/>
              </a:solidFill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rgbClr val="00111E"/>
                </a:solidFill>
              </a:rPr>
              <a:t>CLI-</a:t>
            </a:r>
            <a:r>
              <a:rPr lang="en-US" sz="3600" dirty="0">
                <a:solidFill>
                  <a:srgbClr val="00111E"/>
                </a:solidFill>
              </a:rPr>
              <a:t> Command Line Interface </a:t>
            </a:r>
          </a:p>
          <a:p>
            <a:endParaRPr lang="en-US" sz="2400" dirty="0">
              <a:solidFill>
                <a:srgbClr val="00111E"/>
              </a:solidFill>
              <a:latin typeface="Montserrat Light" panose="00000400000000000000" pitchFamily="50" charset="0"/>
            </a:endParaRPr>
          </a:p>
          <a:p>
            <a:endParaRPr lang="en-US" sz="2400" dirty="0">
              <a:solidFill>
                <a:srgbClr val="00111E"/>
              </a:solidFill>
              <a:latin typeface="Montserrat Light" panose="000004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808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42925"/>
            <a:ext cx="10515600" cy="1147763"/>
          </a:xfrm>
        </p:spPr>
        <p:txBody>
          <a:bodyPr>
            <a:normAutofit/>
          </a:bodyPr>
          <a:lstStyle/>
          <a:p>
            <a:r>
              <a:rPr lang="en-US" dirty="0"/>
              <a:t>Chapter 5 CLI Access </a:t>
            </a:r>
            <a:endParaRPr lang="en-US" dirty="0">
              <a:solidFill>
                <a:srgbClr val="063D63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111E"/>
                </a:solidFill>
              </a:rPr>
              <a:t>Telnet -</a:t>
            </a:r>
            <a:r>
              <a:rPr lang="en-US" dirty="0"/>
              <a:t>Telnet is a network protocol that permits a user to connect with a remote device. Telnet data is sent in clear text. Telnet establishes a connection by using the TCP port 23 by default. Common Telnet servers are Putty, 3cdaemon, and TeraTerm.</a:t>
            </a:r>
          </a:p>
          <a:p>
            <a:endParaRPr lang="en-US" dirty="0">
              <a:solidFill>
                <a:srgbClr val="00111E"/>
              </a:solidFill>
            </a:endParaRPr>
          </a:p>
          <a:p>
            <a:r>
              <a:rPr lang="en-US" dirty="0">
                <a:solidFill>
                  <a:srgbClr val="00111E"/>
                </a:solidFill>
              </a:rPr>
              <a:t> Secure Shell (SSH) - SSH </a:t>
            </a:r>
            <a:r>
              <a:rPr lang="en-US" dirty="0"/>
              <a:t>is a network protocol that permits a user to connect with a remote device. SSH uses </a:t>
            </a:r>
            <a:r>
              <a:rPr lang="en-US" b="1" dirty="0"/>
              <a:t>public key cryptography </a:t>
            </a:r>
            <a:r>
              <a:rPr lang="en-US" dirty="0"/>
              <a:t>to make sure all transmissions are secure.</a:t>
            </a:r>
            <a:endParaRPr lang="en-US" dirty="0">
              <a:solidFill>
                <a:srgbClr val="00111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196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42925"/>
            <a:ext cx="10515600" cy="1147763"/>
          </a:xfrm>
        </p:spPr>
        <p:txBody>
          <a:bodyPr>
            <a:normAutofit fontScale="90000"/>
          </a:bodyPr>
          <a:lstStyle/>
          <a:p>
            <a:r>
              <a:rPr lang="en-US" dirty="0"/>
              <a:t>Chapter 5-</a:t>
            </a:r>
            <a:r>
              <a:rPr lang="en-US" b="1" dirty="0"/>
              <a:t>  TCP/IP Commands</a:t>
            </a:r>
            <a:br>
              <a:rPr lang="en-US" b="1" dirty="0"/>
            </a:br>
            <a:endParaRPr lang="en-US" dirty="0">
              <a:solidFill>
                <a:srgbClr val="063D63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most common tools used in the troubleshooting process are </a:t>
            </a:r>
            <a:r>
              <a:rPr lang="en-US" b="1" dirty="0"/>
              <a:t>ping, ipconfig, and tracert.</a:t>
            </a:r>
            <a:br>
              <a:rPr lang="en-US" b="1" dirty="0"/>
            </a:br>
            <a:endParaRPr lang="en-US" sz="2400" b="1" dirty="0">
              <a:solidFill>
                <a:srgbClr val="00111E"/>
              </a:solidFill>
              <a:latin typeface="Montserrat Light" panose="00000400000000000000" pitchFamily="50" charset="0"/>
            </a:endParaRPr>
          </a:p>
          <a:p>
            <a:r>
              <a:rPr lang="en-US" dirty="0"/>
              <a:t>Traceroute uses </a:t>
            </a:r>
            <a:r>
              <a:rPr lang="en-US" b="1" dirty="0"/>
              <a:t>Internet Control Message Protocol (ICMP) </a:t>
            </a:r>
            <a:r>
              <a:rPr lang="en-US" dirty="0"/>
              <a:t>echo packets to display information of each hop that it travels through.</a:t>
            </a:r>
          </a:p>
          <a:p>
            <a:endParaRPr lang="en-US" sz="2400" b="1" dirty="0">
              <a:solidFill>
                <a:srgbClr val="00111E"/>
              </a:solidFill>
              <a:latin typeface="Montserrat Light" panose="00000400000000000000" pitchFamily="50" charset="0"/>
            </a:endParaRPr>
          </a:p>
          <a:p>
            <a:r>
              <a:rPr lang="en-US" dirty="0"/>
              <a:t>Ping is often used to check connectivity between two nodes on the network. 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The ipconfig command can be used to view information such as the host’s IP address, the subnet mask, the interface name, and the default gateway.</a:t>
            </a:r>
            <a:endParaRPr lang="en-US" sz="2400" b="1" dirty="0">
              <a:solidFill>
                <a:srgbClr val="00111E"/>
              </a:solidFill>
              <a:latin typeface="Montserrat Light" panose="000004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53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42925"/>
            <a:ext cx="10515600" cy="1147763"/>
          </a:xfrm>
        </p:spPr>
        <p:txBody>
          <a:bodyPr>
            <a:normAutofit/>
          </a:bodyPr>
          <a:lstStyle/>
          <a:p>
            <a:r>
              <a:rPr lang="en-US" dirty="0"/>
              <a:t>Chapter 5-  Network Errors </a:t>
            </a:r>
            <a:endParaRPr lang="en-US" dirty="0">
              <a:solidFill>
                <a:srgbClr val="063D63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timed out</a:t>
            </a:r>
          </a:p>
          <a:p>
            <a:r>
              <a:rPr lang="en-US" dirty="0"/>
              <a:t>Destination Host Unreachable</a:t>
            </a:r>
          </a:p>
          <a:p>
            <a:r>
              <a:rPr lang="en-US" sz="2400" dirty="0">
                <a:solidFill>
                  <a:srgbClr val="00111E"/>
                </a:solidFill>
                <a:latin typeface="Montserrat Light" panose="00000400000000000000" pitchFamily="50" charset="0"/>
              </a:rPr>
              <a:t>Bottleneck </a:t>
            </a:r>
          </a:p>
          <a:p>
            <a:r>
              <a:rPr lang="en-US" sz="2400" dirty="0">
                <a:solidFill>
                  <a:srgbClr val="00111E"/>
                </a:solidFill>
                <a:latin typeface="Montserrat Light" panose="00000400000000000000" pitchFamily="50" charset="0"/>
              </a:rPr>
              <a:t>Unknow Host </a:t>
            </a:r>
          </a:p>
        </p:txBody>
      </p:sp>
    </p:spTree>
    <p:extLst>
      <p:ext uri="{BB962C8B-B14F-4D97-AF65-F5344CB8AC3E}">
        <p14:creationId xmlns:p14="http://schemas.microsoft.com/office/powerpoint/2010/main" val="2708353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42925"/>
            <a:ext cx="10515600" cy="1147763"/>
          </a:xfrm>
        </p:spPr>
        <p:txBody>
          <a:bodyPr>
            <a:normAutofit/>
          </a:bodyPr>
          <a:lstStyle/>
          <a:p>
            <a:r>
              <a:rPr lang="en-US" dirty="0"/>
              <a:t>Chapter 5- (TTL) Time to live </a:t>
            </a:r>
            <a:endParaRPr lang="en-US" dirty="0">
              <a:solidFill>
                <a:srgbClr val="063D63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b="1" dirty="0"/>
              <a:t>Time to live (TTL) </a:t>
            </a:r>
            <a:r>
              <a:rPr lang="en-US" dirty="0"/>
              <a:t>value is extremely important in comprehending the ping command. The purpose of the TTL is to prevent a packet from being on the network for an extended amount of time and to prevent circular routing. Circular routing arises when a ping request continues to loop through a series of network host. A simpler way to think of a TTL is the number of hops or time a packet exists in a network prior to being discarded.</a:t>
            </a:r>
            <a:endParaRPr lang="en-US" sz="2400" dirty="0">
              <a:solidFill>
                <a:srgbClr val="00111E"/>
              </a:solidFill>
              <a:latin typeface="Montserrat Light" panose="000004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937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42925"/>
            <a:ext cx="10515600" cy="1147763"/>
          </a:xfrm>
        </p:spPr>
        <p:txBody>
          <a:bodyPr>
            <a:normAutofit/>
          </a:bodyPr>
          <a:lstStyle/>
          <a:p>
            <a:r>
              <a:rPr lang="en-US" dirty="0"/>
              <a:t>Chapter 5- Network Troubleshooting </a:t>
            </a:r>
            <a:endParaRPr lang="en-US" dirty="0">
              <a:solidFill>
                <a:srgbClr val="063D63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00111E"/>
                </a:solidFill>
                <a:latin typeface="Montserrat Light" panose="00000400000000000000" pitchFamily="50" charset="0"/>
              </a:rPr>
              <a:t>Network Troubleshooting -</a:t>
            </a:r>
            <a:r>
              <a:rPr lang="en-US" dirty="0"/>
              <a:t>  A specific network issue or problem can be analyzed and resolved several different ways. However, all troubleshooting should be done with a methodical approach. Using a systematic and well-thought-out approach allows for continues progress.</a:t>
            </a:r>
          </a:p>
          <a:p>
            <a:r>
              <a:rPr lang="en-US" dirty="0"/>
              <a:t>By methodically removing potential problem causes, a user can minimize the scope of issues until they are able to isolate and resolve the problem. </a:t>
            </a:r>
          </a:p>
        </p:txBody>
      </p:sp>
    </p:spTree>
    <p:extLst>
      <p:ext uri="{BB962C8B-B14F-4D97-AF65-F5344CB8AC3E}">
        <p14:creationId xmlns:p14="http://schemas.microsoft.com/office/powerpoint/2010/main" val="3742840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478</TotalTime>
  <Words>452</Words>
  <Application>Microsoft Office PowerPoint</Application>
  <PresentationFormat>Widescreen</PresentationFormat>
  <Paragraphs>35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Calibri</vt:lpstr>
      <vt:lpstr>Poppins Medium</vt:lpstr>
      <vt:lpstr>Bebas Neue</vt:lpstr>
      <vt:lpstr>Montserrat Light</vt:lpstr>
      <vt:lpstr>Arial</vt:lpstr>
      <vt:lpstr>Poppins SemiBold</vt:lpstr>
      <vt:lpstr>Calibri Light</vt:lpstr>
      <vt:lpstr>Office Theme</vt:lpstr>
      <vt:lpstr>Custom Design</vt:lpstr>
      <vt:lpstr>PowerPoint Presentation</vt:lpstr>
      <vt:lpstr>Chapter 5 Network Commands</vt:lpstr>
      <vt:lpstr>Objectives </vt:lpstr>
      <vt:lpstr>Chapter 5- GUI and CLI</vt:lpstr>
      <vt:lpstr>Chapter 5 CLI Access </vt:lpstr>
      <vt:lpstr>Chapter 5-  TCP/IP Commands </vt:lpstr>
      <vt:lpstr>Chapter 5-  Network Errors </vt:lpstr>
      <vt:lpstr>Chapter 5- (TTL) Time to live </vt:lpstr>
      <vt:lpstr>Chapter 5- Network Troubleshooting </vt:lpstr>
      <vt:lpstr>Chapter 5- Troubleshooting Methods</vt:lpstr>
    </vt:vector>
  </TitlesOfParts>
  <Company>Westmark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Kendra L. Klein</dc:creator>
  <cp:lastModifiedBy>John Leaston</cp:lastModifiedBy>
  <cp:revision>41</cp:revision>
  <dcterms:created xsi:type="dcterms:W3CDTF">2019-09-10T15:25:43Z</dcterms:created>
  <dcterms:modified xsi:type="dcterms:W3CDTF">2021-02-03T03:48:55Z</dcterms:modified>
</cp:coreProperties>
</file>

<file path=docProps/thumbnail.jpeg>
</file>